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28"/>
  </p:notesMasterIdLst>
  <p:sldIdLst>
    <p:sldId id="256" r:id="rId4"/>
    <p:sldId id="272" r:id="rId5"/>
    <p:sldId id="273" r:id="rId6"/>
    <p:sldId id="257" r:id="rId7"/>
    <p:sldId id="261" r:id="rId8"/>
    <p:sldId id="263" r:id="rId9"/>
    <p:sldId id="262" r:id="rId10"/>
    <p:sldId id="281" r:id="rId11"/>
    <p:sldId id="280" r:id="rId12"/>
    <p:sldId id="282" r:id="rId13"/>
    <p:sldId id="266" r:id="rId14"/>
    <p:sldId id="267" r:id="rId15"/>
    <p:sldId id="264" r:id="rId16"/>
    <p:sldId id="270" r:id="rId17"/>
    <p:sldId id="260" r:id="rId18"/>
    <p:sldId id="268" r:id="rId19"/>
    <p:sldId id="269" r:id="rId20"/>
    <p:sldId id="275" r:id="rId21"/>
    <p:sldId id="276" r:id="rId22"/>
    <p:sldId id="277" r:id="rId23"/>
    <p:sldId id="278" r:id="rId24"/>
    <p:sldId id="274" r:id="rId25"/>
    <p:sldId id="279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0F347-1B6B-4428-8459-B494ABD906D4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22317-7A78-46AF-87E6-294DFD2117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406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FAE7-73B3-49A1-807B-1184FE6FD671}" type="datetime1">
              <a:rPr lang="en-US" smtClean="0"/>
              <a:t>07-01-19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41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7496-7CA3-4720-9720-4543A925FC2D}" type="datetime1">
              <a:rPr lang="en-US" smtClean="0"/>
              <a:t>07-01-19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9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4B16F1A5-E91E-4D0F-925D-E89B650492A7}" type="datetime1">
              <a:rPr lang="en-US" smtClean="0"/>
              <a:t>07-01-19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39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1DA28-1039-465B-B350-DA8D74AFB752}" type="datetime1">
              <a:rPr lang="en-US" smtClean="0"/>
              <a:t>07-01-19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65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AFD13-6EBF-4139-BD15-67B80011D652}" type="datetime1">
              <a:rPr lang="en-US" smtClean="0"/>
              <a:t>07-01-19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29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5CC1-7EEB-4AAC-B82A-BAADA47F691C}" type="datetime1">
              <a:rPr lang="en-US" smtClean="0"/>
              <a:t>07-01-19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48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C857-74BF-4BEC-9CE1-6C6B1FBA681B}" type="datetime1">
              <a:rPr lang="en-US" smtClean="0"/>
              <a:t>07-01-19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85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83E6-8984-4B92-9FED-FB5104EA7E68}" type="datetime1">
              <a:rPr lang="en-US" smtClean="0"/>
              <a:t>07-01-19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47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C5377-147D-4E52-BABA-3FBA1258BCB7}" type="datetime1">
              <a:rPr lang="en-US" smtClean="0"/>
              <a:t>07-01-19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737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825DB-1314-4A65-956D-4906221FE3B8}" type="datetime1">
              <a:rPr lang="en-US" smtClean="0"/>
              <a:t>07-01-19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141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79B8-8B55-44AC-AC79-A1F1D7F8474D}" type="datetime1">
              <a:rPr lang="en-US" smtClean="0"/>
              <a:t>07-01-19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6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92839-DD68-4213-A8A1-7CC1D08FCD79}" type="datetime1">
              <a:rPr lang="en-US" smtClean="0"/>
              <a:t>07-01-19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566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C61FC-03C1-481D-B624-0034C365E122}" type="datetime1">
              <a:rPr lang="en-US" smtClean="0"/>
              <a:t>07-01-19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82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A94C-D755-407D-B13D-A56934D7E5DB}" type="datetime1">
              <a:rPr lang="en-US" smtClean="0"/>
              <a:t>07-01-19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836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9EFB1-CA1A-4A36-965E-030B1BC938B6}" type="datetime1">
              <a:rPr lang="en-US" smtClean="0"/>
              <a:t>07-01-19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360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8A312-FF58-4A97-AFEF-A51EE08FE4F0}" type="datetime1">
              <a:rPr lang="en-US" smtClean="0"/>
              <a:t>07-01-19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16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0D52-E409-49E0-9898-98EA9C008037}" type="datetime1">
              <a:rPr lang="en-US" smtClean="0"/>
              <a:t>07-01-19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243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5388-68ED-4A59-BC32-580655968615}" type="datetime1">
              <a:rPr lang="en-US" smtClean="0"/>
              <a:t>07-01-19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434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2C0-5626-47E8-B00A-5E490E018E0A}" type="datetime1">
              <a:rPr lang="en-US" smtClean="0"/>
              <a:t>07-01-19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234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7A78-CE7E-473D-848F-774810B86DD7}" type="datetime1">
              <a:rPr lang="en-US" smtClean="0"/>
              <a:t>07-01-19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551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DD1FE-7362-41B2-AE0F-4F2E09A13569}" type="datetime1">
              <a:rPr lang="en-US" smtClean="0"/>
              <a:t>07-01-19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39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AB6DB-B39E-436A-AFE9-D0903043974A}" type="datetime1">
              <a:rPr lang="en-US" smtClean="0"/>
              <a:t>07-01-19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7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D8129-BF9C-4929-9491-F39F11861C75}" type="datetime1">
              <a:rPr lang="en-US" smtClean="0"/>
              <a:t>07-01-19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38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C9CD-4462-4DBA-B4D9-81B66FB0A8AE}" type="datetime1">
              <a:rPr lang="en-US" smtClean="0"/>
              <a:t>07-01-19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100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1883-D863-4406-973A-42C1002EC74F}" type="datetime1">
              <a:rPr lang="en-US" smtClean="0"/>
              <a:t>07-01-19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674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9D49-C794-4295-B3F0-65471BB5B5E7}" type="datetime1">
              <a:rPr lang="en-US" smtClean="0"/>
              <a:t>07-01-19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322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1198-DB84-470F-9D1E-B17F6FEFDD61}" type="datetime1">
              <a:rPr lang="en-US" smtClean="0"/>
              <a:t>07-01-19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72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A7900-21F0-4FCF-A83B-0309DA1791D9}" type="datetime1">
              <a:rPr lang="en-US" smtClean="0"/>
              <a:t>07-01-19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8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8BC9-72BF-40CA-9BB5-DDB933E44FBE}" type="datetime1">
              <a:rPr lang="en-US" smtClean="0"/>
              <a:t>07-01-19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6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1176-BD7F-4CE6-B0AA-7191E369E17E}" type="datetime1">
              <a:rPr lang="en-US" smtClean="0"/>
              <a:t>07-01-19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8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F845-9A9C-4D53-931C-BCED17BCA0A2}" type="datetime1">
              <a:rPr lang="en-US" smtClean="0"/>
              <a:t>07-01-19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9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ECFC-D758-4AEB-9448-7BA37F642E9E}" type="datetime1">
              <a:rPr lang="en-US" smtClean="0"/>
              <a:t>07-01-19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94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0443-16AB-4A46-B7AD-C63FFA29FFFA}" type="datetime1">
              <a:rPr lang="en-US" smtClean="0"/>
              <a:t>07-01-19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1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89854DD2-E4FF-469E-85AB-38C4EF4F50F1}" type="datetime1">
              <a:rPr lang="en-US" smtClean="0"/>
              <a:t>07-01-19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16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FAA9B41-4F5E-4988-BE72-C1A5E88C8851}" type="datetime1">
              <a:rPr lang="en-US" smtClean="0"/>
              <a:t>07-01-19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48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44335-10A5-4237-AAAD-16B6FA1F01AB}" type="datetime1">
              <a:rPr lang="en-US" smtClean="0"/>
              <a:t>07-01-19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F446D-865B-4143-B785-F1018167E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8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11" Type="http://schemas.openxmlformats.org/officeDocument/2006/relationships/image" Target="../media/image13.pn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2.gif"/><Relationship Id="rId4" Type="http://schemas.openxmlformats.org/officeDocument/2006/relationships/image" Target="../media/image8.wmf"/><Relationship Id="rId9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63486"/>
            <a:ext cx="12192000" cy="254331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ỨNG DỤNG XỬ LÝ ẢNH VÀ MACHINE LEARNING ĐỂ NHẬN DẠNG VÀ PHÂN LOẠI </a:t>
            </a:r>
            <a:b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XE 2 BÁNH VÀ 4 BÁNH TRONG VIDEO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4742" y="4438059"/>
            <a:ext cx="9945190" cy="2158683"/>
          </a:xfrm>
        </p:spPr>
        <p:txBody>
          <a:bodyPr>
            <a:noAutofit/>
          </a:bodyPr>
          <a:lstStyle/>
          <a:p>
            <a:pPr algn="l"/>
            <a:r>
              <a:rPr lang="en-US" sz="1800" dirty="0"/>
              <a:t>					</a:t>
            </a:r>
            <a:r>
              <a:rPr lang="en-US" sz="1800" dirty="0">
                <a:latin typeface="Corbel (Body)"/>
              </a:rPr>
              <a:t>GVHD: 	Th. S. </a:t>
            </a:r>
            <a:r>
              <a:rPr lang="en-US" sz="1800" dirty="0" err="1">
                <a:latin typeface="Corbel (Body)"/>
              </a:rPr>
              <a:t>Đặng</a:t>
            </a:r>
            <a:r>
              <a:rPr lang="en-US" sz="1800" dirty="0">
                <a:latin typeface="Corbel (Body)"/>
              </a:rPr>
              <a:t> </a:t>
            </a:r>
            <a:r>
              <a:rPr lang="en-US" sz="1800" dirty="0" err="1">
                <a:latin typeface="Corbel (Body)"/>
              </a:rPr>
              <a:t>Nguyên</a:t>
            </a:r>
            <a:r>
              <a:rPr lang="en-US" sz="1800" dirty="0">
                <a:latin typeface="Corbel (Body)"/>
              </a:rPr>
              <a:t> </a:t>
            </a:r>
            <a:r>
              <a:rPr lang="en-US" sz="1800" dirty="0" err="1">
                <a:latin typeface="Corbel (Body)"/>
              </a:rPr>
              <a:t>Châu</a:t>
            </a:r>
            <a:endParaRPr lang="en-US" sz="1800" dirty="0">
              <a:latin typeface="Corbel (Body)"/>
            </a:endParaRPr>
          </a:p>
          <a:p>
            <a:pPr algn="l"/>
            <a:r>
              <a:rPr lang="en-US" sz="1600" dirty="0">
                <a:latin typeface="Corbel (Body)"/>
              </a:rPr>
              <a:t>					SVTH: 	</a:t>
            </a:r>
            <a:r>
              <a:rPr lang="vi-VN" sz="1600" dirty="0">
                <a:latin typeface="Corbel (Body)"/>
              </a:rPr>
              <a:t>Nguyễn </a:t>
            </a:r>
            <a:r>
              <a:rPr lang="en-US" sz="1600" dirty="0" err="1">
                <a:latin typeface="Corbel (Body)"/>
              </a:rPr>
              <a:t>Huỳnh</a:t>
            </a:r>
            <a:r>
              <a:rPr lang="en-US" sz="1600" dirty="0">
                <a:latin typeface="Corbel (Body)"/>
              </a:rPr>
              <a:t> </a:t>
            </a:r>
            <a:r>
              <a:rPr lang="vi-VN" sz="1600" dirty="0">
                <a:latin typeface="Corbel (Body)"/>
              </a:rPr>
              <a:t>Đức</a:t>
            </a:r>
            <a:r>
              <a:rPr lang="en-US" sz="1600" dirty="0">
                <a:latin typeface="Corbel (Body)"/>
              </a:rPr>
              <a:t> -1510797</a:t>
            </a:r>
          </a:p>
          <a:p>
            <a:pPr algn="l"/>
            <a:r>
              <a:rPr lang="en-US" sz="1600" dirty="0">
                <a:latin typeface="Corbel (Body)"/>
              </a:rPr>
              <a:t>						</a:t>
            </a:r>
            <a:r>
              <a:rPr lang="vi-VN" sz="1600" dirty="0">
                <a:latin typeface="Corbel (Body)"/>
              </a:rPr>
              <a:t>Nguyễn Hồng Hưng</a:t>
            </a:r>
            <a:r>
              <a:rPr lang="en-US" sz="1600" dirty="0">
                <a:latin typeface="Corbel (Body)"/>
              </a:rPr>
              <a:t> - 1411608</a:t>
            </a:r>
          </a:p>
          <a:p>
            <a:pPr algn="l"/>
            <a:r>
              <a:rPr lang="en-US" sz="1600" dirty="0">
                <a:latin typeface="Corbel (Body)"/>
              </a:rPr>
              <a:t>						</a:t>
            </a:r>
            <a:r>
              <a:rPr lang="vi-VN" sz="1600" dirty="0">
                <a:latin typeface="Corbel (Body)"/>
              </a:rPr>
              <a:t>Nguyễn Hoàng Phú</a:t>
            </a:r>
            <a:r>
              <a:rPr lang="en-US" sz="1600" dirty="0">
                <a:latin typeface="Corbel (Body)"/>
              </a:rPr>
              <a:t>c - 1412957</a:t>
            </a:r>
          </a:p>
          <a:p>
            <a:pPr algn="l"/>
            <a:r>
              <a:rPr lang="en-US" sz="1600" dirty="0">
                <a:latin typeface="Corbel (Body)"/>
              </a:rPr>
              <a:t>						</a:t>
            </a:r>
            <a:r>
              <a:rPr lang="vi-VN" sz="1600" dirty="0">
                <a:latin typeface="Corbel (Body)"/>
              </a:rPr>
              <a:t>Văn Đình Triều</a:t>
            </a:r>
            <a:r>
              <a:rPr lang="en-US" sz="1600" dirty="0">
                <a:latin typeface="Corbel (Body)"/>
              </a:rPr>
              <a:t> - 1414177</a:t>
            </a:r>
          </a:p>
          <a:p>
            <a:pPr algn="l"/>
            <a:r>
              <a:rPr lang="en-US" sz="1600" dirty="0">
                <a:latin typeface="Corbel (Body)"/>
              </a:rPr>
              <a:t>						</a:t>
            </a:r>
            <a:r>
              <a:rPr lang="vi-VN" sz="1600" dirty="0">
                <a:latin typeface="Corbel (Body)"/>
              </a:rPr>
              <a:t>Lê Tuấn Vũ</a:t>
            </a:r>
            <a:r>
              <a:rPr lang="en-US" sz="1600" dirty="0">
                <a:latin typeface="Corbel (Body)"/>
              </a:rPr>
              <a:t> - 1414741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91655-8DE4-41F9-8DCD-E1144EDF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81287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2) </a:t>
            </a:r>
            <a:r>
              <a:rPr lang="en-US" sz="3000" dirty="0" err="1">
                <a:solidFill>
                  <a:schemeClr val="bg1"/>
                </a:solidFill>
              </a:rPr>
              <a:t>Trích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đặc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trưng</a:t>
            </a:r>
            <a:r>
              <a:rPr lang="en-US" sz="3000" dirty="0">
                <a:solidFill>
                  <a:schemeClr val="bg1"/>
                </a:solidFill>
              </a:rPr>
              <a:t> Histogram of Oriented Gradient (HOG)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6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) Lấy phiếu bầu cùng trọng số trong các cell</a:t>
            </a: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E2FD3-3572-4EAF-8F36-F8CDACD8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D:\hk181\xu ly anh\carpic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53" y="2279393"/>
            <a:ext cx="5345430" cy="246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s://www.learnopencv.com/wp-content/uploads/2016/12/hog-histogram-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451" y="2119373"/>
            <a:ext cx="392684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learnopencv.com/wp-content/uploads/2016/12/histogram-8x8-cell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863" y="4900673"/>
            <a:ext cx="3393440" cy="195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ight Arrow 9"/>
          <p:cNvSpPr/>
          <p:nvPr/>
        </p:nvSpPr>
        <p:spPr>
          <a:xfrm>
            <a:off x="6268583" y="3402957"/>
            <a:ext cx="1197088" cy="162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2934656">
            <a:off x="8890231" y="4879316"/>
            <a:ext cx="185114" cy="15131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3140151" y="5902117"/>
            <a:ext cx="1238491" cy="219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93879" y="5504245"/>
            <a:ext cx="2349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Số vector gradient trong 1 cell giảm còn 9 vector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5212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582" y="1418680"/>
            <a:ext cx="7077075" cy="51911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2196"/>
            <a:ext cx="10515600" cy="969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d)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block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365125"/>
            <a:ext cx="12192000" cy="118128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bg1"/>
                </a:solidFill>
              </a:rPr>
              <a:t>2) Trích đặc trưng Histogram of Oriented Gradient (HOG)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8AC161-F971-45C6-A668-7D8E2AB2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9538" y="2745056"/>
            <a:ext cx="39093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Ta gom 4 cell (2x2) thành 1 block, và như vậy, ta có tổng cộng 36 vector gradient trong 1 block, được biểu diễn thành 1 array có kích thước 1x36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9538" y="4222384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Công </a:t>
            </a:r>
            <a:r>
              <a:rPr lang="en-US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thức chuẩn hoá</a:t>
            </a:r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39538" y="4849527"/>
            <a:ext cx="121715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326217"/>
              </p:ext>
            </p:extLst>
          </p:nvPr>
        </p:nvGraphicFramePr>
        <p:xfrm>
          <a:off x="639537" y="4849527"/>
          <a:ext cx="4031765" cy="795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4" imgW="2374900" imgH="469900" progId="Equation.DSMT4">
                  <p:embed/>
                </p:oleObj>
              </mc:Choice>
              <mc:Fallback>
                <p:oleObj name="Equation" r:id="rId4" imgW="2374900" imgH="4699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537" y="4849527"/>
                        <a:ext cx="4031765" cy="7957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578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693229" cy="1727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) Thu thập tất cả các biểu đồ cường độ gradient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định hướng để tạo ra feature vector cuối cùng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4" t="50297" r="-254" b="-827"/>
          <a:stretch/>
        </p:blipFill>
        <p:spPr>
          <a:xfrm>
            <a:off x="7096713" y="2747869"/>
            <a:ext cx="4562475" cy="2830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26" y="2747869"/>
            <a:ext cx="5286375" cy="269557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365125"/>
            <a:ext cx="12192000" cy="118128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bg1"/>
                </a:solidFill>
              </a:rPr>
              <a:t>2) Trích đặc trưng Histogram of Oriented Gradient (HOG)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7EA384-C88E-4BED-B47E-0FF64BCF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5200" y="5443444"/>
            <a:ext cx="32592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Tổng </a:t>
            </a:r>
            <a:r>
              <a:rPr lang="en-US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hợp các vector gradient </a:t>
            </a:r>
            <a:endParaRPr lang="en-US" smtClean="0"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của các </a:t>
            </a:r>
            <a:r>
              <a:rPr lang="en-US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cell trong 1 block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44051" y="5443444"/>
            <a:ext cx="24551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Các vector gradient của các block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7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3) </a:t>
            </a:r>
            <a:r>
              <a:rPr lang="en-US" sz="3000" dirty="0" err="1">
                <a:solidFill>
                  <a:schemeClr val="bg1"/>
                </a:solidFill>
              </a:rPr>
              <a:t>Huấn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luyện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mô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hình</a:t>
            </a:r>
            <a:r>
              <a:rPr lang="en-US" sz="3000" dirty="0">
                <a:solidFill>
                  <a:schemeClr val="bg1"/>
                </a:solidFill>
              </a:rPr>
              <a:t> SVM </a:t>
            </a:r>
            <a:r>
              <a:rPr lang="en-US" sz="3000" dirty="0" err="1">
                <a:solidFill>
                  <a:schemeClr val="bg1"/>
                </a:solidFill>
              </a:rPr>
              <a:t>từ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tập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dữ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liệu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đặc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trưng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22" y="1690688"/>
            <a:ext cx="8963025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8091" y="4808577"/>
            <a:ext cx="9170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đặc</a:t>
            </a:r>
            <a:r>
              <a:rPr lang="en-US" sz="2400" dirty="0"/>
              <a:t> </a:t>
            </a:r>
            <a:r>
              <a:rPr lang="en-US" sz="2400" dirty="0" err="1"/>
              <a:t>trưng</a:t>
            </a:r>
            <a:r>
              <a:rPr lang="en-US" sz="2400" dirty="0"/>
              <a:t> HOG </a:t>
            </a:r>
            <a:r>
              <a:rPr lang="en-US" sz="2400" dirty="0" err="1"/>
              <a:t>là</a:t>
            </a:r>
            <a:r>
              <a:rPr lang="en-US" sz="2400" dirty="0"/>
              <a:t> 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vecto</a:t>
            </a:r>
            <a:r>
              <a:rPr lang="en-US" sz="2400" dirty="0"/>
              <a:t> 972 </a:t>
            </a:r>
            <a:r>
              <a:rPr lang="en-US" sz="2400" dirty="0" err="1"/>
              <a:t>chiều</a:t>
            </a:r>
            <a:r>
              <a:rPr lang="en-US" sz="2400" dirty="0"/>
              <a:t>, </a:t>
            </a:r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tiêu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chia </a:t>
            </a:r>
            <a:r>
              <a:rPr lang="en-US" sz="2400" dirty="0" err="1"/>
              <a:t>tối</a:t>
            </a:r>
            <a:r>
              <a:rPr lang="en-US" sz="2400" dirty="0"/>
              <a:t> </a:t>
            </a:r>
            <a:r>
              <a:rPr lang="en-US" sz="2400" dirty="0" err="1"/>
              <a:t>ưu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2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xe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xe</a:t>
            </a:r>
            <a:r>
              <a:rPr lang="en-US" sz="2400" dirty="0"/>
              <a:t> ô </a:t>
            </a:r>
            <a:r>
              <a:rPr lang="en-US" sz="2400" dirty="0" err="1"/>
              <a:t>tô</a:t>
            </a:r>
            <a:r>
              <a:rPr lang="en-US" sz="2400" dirty="0"/>
              <a:t>, </a:t>
            </a:r>
            <a:r>
              <a:rPr lang="en-US" sz="2400" dirty="0" err="1"/>
              <a:t>tối</a:t>
            </a:r>
            <a:r>
              <a:rPr lang="en-US" sz="2400" dirty="0"/>
              <a:t> </a:t>
            </a:r>
            <a:r>
              <a:rPr lang="en-US" sz="2400" dirty="0" err="1"/>
              <a:t>ưu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margin </a:t>
            </a:r>
            <a:r>
              <a:rPr lang="en-US" sz="2400" dirty="0" err="1"/>
              <a:t>đạt</a:t>
            </a:r>
            <a:r>
              <a:rPr lang="en-US" sz="2400" dirty="0"/>
              <a:t> </a:t>
            </a:r>
            <a:r>
              <a:rPr lang="en-US" sz="2400" dirty="0" err="1"/>
              <a:t>cực</a:t>
            </a:r>
            <a:r>
              <a:rPr lang="en-US" sz="2400" dirty="0"/>
              <a:t> </a:t>
            </a:r>
            <a:r>
              <a:rPr lang="en-US" sz="2400" dirty="0" err="1"/>
              <a:t>đại</a:t>
            </a:r>
            <a:r>
              <a:rPr lang="en-US" sz="24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49F3C-50D7-42C3-AF45-2040BE23D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5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7180A5-F461-490A-836E-C6E78E488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8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371" y="3651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2400" dirty="0" err="1"/>
              <a:t>Cửa</a:t>
            </a:r>
            <a:r>
              <a:rPr lang="en-US" sz="2400" dirty="0"/>
              <a:t> </a:t>
            </a:r>
            <a:r>
              <a:rPr lang="en-US" sz="2400" dirty="0" err="1"/>
              <a:t>sổ</a:t>
            </a:r>
            <a:r>
              <a:rPr lang="en-US" sz="2400" dirty="0"/>
              <a:t> </a:t>
            </a:r>
            <a:r>
              <a:rPr lang="en-US" sz="2400" dirty="0" err="1"/>
              <a:t>trượt</a:t>
            </a:r>
            <a:r>
              <a:rPr lang="en-US" sz="2400" dirty="0"/>
              <a:t> (Sliding Windows hay kernel)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637" y="1186395"/>
            <a:ext cx="7384052" cy="43500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022EDB-B46A-4A2C-97A4-EA909B7A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https://cdn-images-1.medium.com/max/1200/1*4yTgxzgU2m_dprjNVlODEg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06" y="2152822"/>
            <a:ext cx="3796784" cy="25636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167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49909"/>
          <a:stretch/>
        </p:blipFill>
        <p:spPr>
          <a:xfrm>
            <a:off x="616095" y="2810419"/>
            <a:ext cx="4754032" cy="2950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9719"/>
          <a:stretch/>
        </p:blipFill>
        <p:spPr>
          <a:xfrm>
            <a:off x="5647787" y="2871665"/>
            <a:ext cx="4943475" cy="30794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378" y="715943"/>
            <a:ext cx="8002050" cy="22606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2) </a:t>
            </a:r>
            <a:r>
              <a:rPr lang="en-US" sz="2400" dirty="0" err="1"/>
              <a:t>Trích</a:t>
            </a:r>
            <a:r>
              <a:rPr lang="en-US" sz="2400" dirty="0"/>
              <a:t> </a:t>
            </a:r>
            <a:r>
              <a:rPr lang="en-US" sz="2400" dirty="0" err="1"/>
              <a:t>đặc</a:t>
            </a:r>
            <a:r>
              <a:rPr lang="en-US" sz="2400" dirty="0"/>
              <a:t> </a:t>
            </a:r>
            <a:r>
              <a:rPr lang="en-US" sz="2400" dirty="0" err="1"/>
              <a:t>trưng</a:t>
            </a:r>
            <a:r>
              <a:rPr lang="en-US" sz="2400" dirty="0"/>
              <a:t> Histogram of Oriented Gradient (HOG)</a:t>
            </a:r>
          </a:p>
          <a:p>
            <a:pPr marL="0" indent="0">
              <a:buNone/>
            </a:pPr>
            <a:r>
              <a:rPr lang="en-US" sz="2400" dirty="0"/>
              <a:t>3) </a:t>
            </a:r>
            <a:r>
              <a:rPr lang="en-US" sz="2400" dirty="0" err="1"/>
              <a:t>Dự</a:t>
            </a:r>
            <a:r>
              <a:rPr lang="en-US" sz="2400" dirty="0"/>
              <a:t> </a:t>
            </a:r>
            <a:r>
              <a:rPr lang="en-US" sz="2400" dirty="0" err="1"/>
              <a:t>đoán</a:t>
            </a:r>
            <a:r>
              <a:rPr lang="en-US" sz="2400" dirty="0"/>
              <a:t> </a:t>
            </a:r>
            <a:r>
              <a:rPr lang="en-US" sz="2400" dirty="0" err="1"/>
              <a:t>vật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SVM </a:t>
            </a:r>
            <a:r>
              <a:rPr lang="en-US" sz="2400" dirty="0" err="1"/>
              <a:t>đã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huấn</a:t>
            </a:r>
            <a:r>
              <a:rPr lang="en-US" sz="2400" dirty="0"/>
              <a:t> </a:t>
            </a:r>
            <a:r>
              <a:rPr lang="en-US" sz="2400" dirty="0" err="1"/>
              <a:t>luyện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4) </a:t>
            </a:r>
            <a:r>
              <a:rPr lang="en-US" sz="2400" dirty="0" err="1"/>
              <a:t>Đóng</a:t>
            </a:r>
            <a:r>
              <a:rPr lang="en-US" sz="2400" dirty="0"/>
              <a:t> </a:t>
            </a:r>
            <a:r>
              <a:rPr lang="en-US" sz="2400" dirty="0" err="1"/>
              <a:t>khung</a:t>
            </a:r>
            <a:r>
              <a:rPr lang="en-US" sz="2400" dirty="0"/>
              <a:t> </a:t>
            </a:r>
            <a:r>
              <a:rPr lang="en-US" sz="2400" dirty="0" err="1"/>
              <a:t>vật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nếu</a:t>
            </a:r>
            <a:r>
              <a:rPr lang="en-US" sz="2400" dirty="0"/>
              <a:t> </a:t>
            </a:r>
            <a:r>
              <a:rPr lang="en-US" sz="2400" dirty="0" err="1"/>
              <a:t>nhận</a:t>
            </a:r>
            <a:r>
              <a:rPr lang="en-US" sz="2400" dirty="0"/>
              <a:t> </a:t>
            </a:r>
            <a:r>
              <a:rPr lang="en-US" sz="2400" dirty="0" err="1"/>
              <a:t>diện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530940" y="2150748"/>
            <a:ext cx="8553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-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heatmap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xác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bounding box </a:t>
            </a:r>
            <a:r>
              <a:rPr lang="en-US" sz="2000" dirty="0" err="1"/>
              <a:t>cho</a:t>
            </a:r>
            <a:r>
              <a:rPr lang="en-US" sz="2000" dirty="0"/>
              <a:t> object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13AE91-FA71-4E1A-8A3A-145516F17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3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AFDFE-C332-4372-B4F7-1D9807A7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2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4598DE-13C4-4D55-97E8-1899AAA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63D67-FC69-40A4-8E9C-D28B3AA7E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759" y="399011"/>
            <a:ext cx="7591260" cy="4992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981E5-D05B-4637-A49B-D9C6482D7D8F}"/>
              </a:ext>
            </a:extLst>
          </p:cNvPr>
          <p:cNvSpPr txBox="1"/>
          <p:nvPr/>
        </p:nvSpPr>
        <p:spPr>
          <a:xfrm>
            <a:off x="3192087" y="5702531"/>
            <a:ext cx="607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Stepsize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 0.3;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Nhận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9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583C19-3E52-4CC4-AE59-13FDA9C6C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19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F1D05D-807F-4ECB-A4CF-CD153DC56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03" y="217723"/>
            <a:ext cx="8239992" cy="5449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BC90D7-1B7C-4A5A-8E55-7C2F4F455F3C}"/>
              </a:ext>
            </a:extLst>
          </p:cNvPr>
          <p:cNvSpPr txBox="1"/>
          <p:nvPr/>
        </p:nvSpPr>
        <p:spPr>
          <a:xfrm>
            <a:off x="2866505" y="5802284"/>
            <a:ext cx="6458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Stepsize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 0.3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Nhận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sai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khung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đỏ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bên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trái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do: database chưa đủ lớn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285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</a:p>
        </p:txBody>
      </p:sp>
      <p:pic>
        <p:nvPicPr>
          <p:cNvPr id="2050" name="Picture 2" descr="https://lh3.googleusercontent.com/jq1AmPiUKV0EUN2-lCAnzrzD5V9fIJ1FyzKLuQuhhAUnOLaIjQhhkCsaRrv4eJnp5EcwRolhnuSQwGf3HSgwLHoApjnWEWP2M-Oei6I0hthxsDUMSfDaLF5FYuwkZVC62SYxuPO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2674"/>
            <a:ext cx="12192000" cy="440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CD669-65AC-4625-B3A3-289FEAA7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6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12151E-0CAE-4A33-A92A-CB110EAAE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4F5228-2455-4667-9708-1FDC0820D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617" y="232757"/>
            <a:ext cx="7552765" cy="5012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A51C79-C761-41E0-8790-E0A3E4A8EBE1}"/>
              </a:ext>
            </a:extLst>
          </p:cNvPr>
          <p:cNvSpPr txBox="1"/>
          <p:nvPr/>
        </p:nvSpPr>
        <p:spPr>
          <a:xfrm>
            <a:off x="2823079" y="5433020"/>
            <a:ext cx="7049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Stepsize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=0.2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 thấy đ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ợc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đường bao lớn 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do là vì b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ớc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nhảy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nhỏ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 tạo ra nhiều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khung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sau đó heatmap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gộp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các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khung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này lại tạo thành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khung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lớn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420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727DE7-465E-4803-8696-441AEBBC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BA987-4487-449F-8E1F-8B52B3F9D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67" y="266007"/>
            <a:ext cx="7137466" cy="4646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ECB6CE-13BB-4CFF-A462-BC390AE5FB77}"/>
              </a:ext>
            </a:extLst>
          </p:cNvPr>
          <p:cNvSpPr txBox="1"/>
          <p:nvPr/>
        </p:nvSpPr>
        <p:spPr>
          <a:xfrm>
            <a:off x="2953512" y="5433020"/>
            <a:ext cx="6201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Stepsize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=0.4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ớc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nhảy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lớn thì sẽ không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định đ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ợc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xe máy, do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kích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ớc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chiều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ngang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của 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ời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đi xe máy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nhỏ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58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HOG là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trích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tr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chiều của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về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tốc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độ tính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SVM là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loại tốt.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tốt.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Tuy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nhiên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vẫn có tr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ờng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hợp nhận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sai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do database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đủ lớn.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Chưa có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 về mặt thời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và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kích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ớc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đ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ờng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bao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DAD12-EF79-44A7-8D80-D4F9E40DB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53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6D2B7-BB1C-47C5-AFB1-54EEA8B27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C268C-3CF2-4690-850E-80DD47A20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Tăng độ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thập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thêm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Nghiên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cứu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các thông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kích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ớc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window,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vùng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quét của window, step size, …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Tăng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tốc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độ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dựa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GPU -&gt;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Sử dụng trên các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bị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nhúng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dụng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như xe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lái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E502D-6253-41A5-B016-2D1D36534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75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8106785"/>
              </p:ext>
            </p:extLst>
          </p:nvPr>
        </p:nvGraphicFramePr>
        <p:xfrm>
          <a:off x="2172545" y="1529542"/>
          <a:ext cx="7966047" cy="4826808"/>
        </p:xfrm>
        <a:graphic>
          <a:graphicData uri="http://schemas.openxmlformats.org/drawingml/2006/table">
            <a:tbl>
              <a:tblPr/>
              <a:tblGrid>
                <a:gridCol w="2655349">
                  <a:extLst>
                    <a:ext uri="{9D8B030D-6E8A-4147-A177-3AD203B41FA5}">
                      <a16:colId xmlns:a16="http://schemas.microsoft.com/office/drawing/2014/main" val="3902845889"/>
                    </a:ext>
                  </a:extLst>
                </a:gridCol>
                <a:gridCol w="2655349">
                  <a:extLst>
                    <a:ext uri="{9D8B030D-6E8A-4147-A177-3AD203B41FA5}">
                      <a16:colId xmlns:a16="http://schemas.microsoft.com/office/drawing/2014/main" val="1068975988"/>
                    </a:ext>
                  </a:extLst>
                </a:gridCol>
                <a:gridCol w="2655349">
                  <a:extLst>
                    <a:ext uri="{9D8B030D-6E8A-4147-A177-3AD203B41FA5}">
                      <a16:colId xmlns:a16="http://schemas.microsoft.com/office/drawing/2014/main" val="2682407254"/>
                    </a:ext>
                  </a:extLst>
                </a:gridCol>
              </a:tblGrid>
              <a:tr h="4885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Công việc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Thực hiện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Đánh giá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820698"/>
                  </a:ext>
                </a:extLst>
              </a:tr>
              <a:tr h="79263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Tìm hiểu và chọn lựa phương pháp nhận diện</a:t>
                      </a:r>
                      <a:endParaRPr lang="vi-VN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Tất cả thành viên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Tốt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852727"/>
                  </a:ext>
                </a:extLst>
              </a:tr>
              <a:tr h="79263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Làm poster, slide và định dạng báo cáo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Đức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Tốt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425487"/>
                  </a:ext>
                </a:extLst>
              </a:tr>
              <a:tr h="5051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Thu thập dữ liệu xe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Hưng + Triều</a:t>
                      </a:r>
                      <a:endParaRPr lang="vi-VN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Tốt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91246"/>
                  </a:ext>
                </a:extLst>
              </a:tr>
              <a:tr h="79263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Xây dựng phần mềm trích xuất đặc trưng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+ mô hình SVM</a:t>
                      </a:r>
                      <a:endParaRPr lang="vi-VN" sz="1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Vũ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Tốt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525455"/>
                  </a:ext>
                </a:extLst>
              </a:tr>
              <a:tr h="79263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Sliding Window -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phát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hiện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xe trong video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Phúc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Tốt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52733"/>
                  </a:ext>
                </a:extLst>
              </a:tr>
              <a:tr h="5051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Viết báo cáo hoàn chỉnh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Hưng + Triều</a:t>
                      </a:r>
                      <a:endParaRPr lang="vi-VN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Tốt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4218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645A41-5877-453B-B57A-236A1BB3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2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</a:t>
            </a:r>
          </a:p>
        </p:txBody>
      </p:sp>
      <p:pic>
        <p:nvPicPr>
          <p:cNvPr id="3074" name="Picture 2" descr="https://lh5.googleusercontent.com/5xLt5TL7pwoCeEUxGS0ak2dLIiQtQHMTudD0ZbIY66X_vXzUIdi82aSWG4sR6T6urmIRwNy4aSkiNWTk1YOCroBLtBz8cn_94kyIVklHrSQaDDnXfc0va6c4awtcCOz80qMcTjSI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42900" y="-2152844"/>
            <a:ext cx="3706200" cy="1219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A6149C-8660-4034-A0EF-B914FFCDA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4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063774" cy="4601183"/>
          </a:xfrm>
        </p:spPr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1D715-688E-4A99-83CD-D1E78BD3A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4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23232" y="1658842"/>
            <a:ext cx="12192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/>
          <p:cNvSpPr txBox="1"/>
          <p:nvPr/>
        </p:nvSpPr>
        <p:spPr>
          <a:xfrm>
            <a:off x="4599432" y="1658842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Input video</a:t>
            </a:r>
            <a:endParaRPr lang="vi-VN"/>
          </a:p>
        </p:txBody>
      </p:sp>
      <p:sp>
        <p:nvSpPr>
          <p:cNvPr id="11" name="Rectangle 10"/>
          <p:cNvSpPr/>
          <p:nvPr/>
        </p:nvSpPr>
        <p:spPr>
          <a:xfrm>
            <a:off x="6048288" y="1658842"/>
            <a:ext cx="16002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/>
          <p:cNvSpPr txBox="1"/>
          <p:nvPr/>
        </p:nvSpPr>
        <p:spPr>
          <a:xfrm>
            <a:off x="6048288" y="1709643"/>
            <a:ext cx="132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Grab video frame</a:t>
            </a:r>
          </a:p>
          <a:p>
            <a:endParaRPr lang="vi-VN"/>
          </a:p>
        </p:txBody>
      </p:sp>
      <p:sp>
        <p:nvSpPr>
          <p:cNvPr id="13" name="Rectangle 12"/>
          <p:cNvSpPr/>
          <p:nvPr/>
        </p:nvSpPr>
        <p:spPr>
          <a:xfrm>
            <a:off x="8027376" y="1635306"/>
            <a:ext cx="1219200" cy="685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/>
          <p:cNvSpPr txBox="1"/>
          <p:nvPr/>
        </p:nvSpPr>
        <p:spPr>
          <a:xfrm>
            <a:off x="8054893" y="167254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Sliding Window</a:t>
            </a:r>
            <a:endParaRPr lang="vi-VN"/>
          </a:p>
        </p:txBody>
      </p:sp>
      <p:sp>
        <p:nvSpPr>
          <p:cNvPr id="15" name="Rectangle 14"/>
          <p:cNvSpPr/>
          <p:nvPr/>
        </p:nvSpPr>
        <p:spPr>
          <a:xfrm>
            <a:off x="7342632" y="4373747"/>
            <a:ext cx="19050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/>
          <p:cNvSpPr/>
          <p:nvPr/>
        </p:nvSpPr>
        <p:spPr>
          <a:xfrm>
            <a:off x="10602300" y="1612339"/>
            <a:ext cx="12954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TextBox 16"/>
          <p:cNvSpPr txBox="1"/>
          <p:nvPr/>
        </p:nvSpPr>
        <p:spPr>
          <a:xfrm>
            <a:off x="7545831" y="4643754"/>
            <a:ext cx="151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Output frame</a:t>
            </a:r>
            <a:endParaRPr lang="vi-VN"/>
          </a:p>
        </p:txBody>
      </p:sp>
      <p:sp>
        <p:nvSpPr>
          <p:cNvPr id="18" name="Rectangle 17"/>
          <p:cNvSpPr/>
          <p:nvPr/>
        </p:nvSpPr>
        <p:spPr>
          <a:xfrm>
            <a:off x="7770198" y="5954486"/>
            <a:ext cx="1066800" cy="830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TextBox 18"/>
          <p:cNvSpPr txBox="1"/>
          <p:nvPr/>
        </p:nvSpPr>
        <p:spPr>
          <a:xfrm>
            <a:off x="7806179" y="6074044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/>
              <a:t>Output video</a:t>
            </a:r>
            <a:endParaRPr lang="vi-VN" sz="1600"/>
          </a:p>
        </p:txBody>
      </p:sp>
      <p:cxnSp>
        <p:nvCxnSpPr>
          <p:cNvPr id="20" name="Straight Arrow Connector 19"/>
          <p:cNvCxnSpPr>
            <a:stCxn id="9" idx="3"/>
            <a:endCxn id="11" idx="1"/>
          </p:cNvCxnSpPr>
          <p:nvPr/>
        </p:nvCxnSpPr>
        <p:spPr>
          <a:xfrm>
            <a:off x="5742432" y="2001742"/>
            <a:ext cx="3058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41865" y="4619968"/>
            <a:ext cx="1532467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End</a:t>
            </a:r>
            <a:r>
              <a:rPr lang="en-US" sz="1600" smtClean="0">
                <a:solidFill>
                  <a:schemeClr val="accent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of video</a:t>
            </a:r>
            <a:r>
              <a:rPr lang="en-US" sz="1600" smtClean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42974" y="3449946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/>
              <a:t>False</a:t>
            </a:r>
            <a:endParaRPr lang="vi-VN" sz="1600"/>
          </a:p>
        </p:txBody>
      </p:sp>
      <p:cxnSp>
        <p:nvCxnSpPr>
          <p:cNvPr id="23" name="Straight Arrow Connector 22"/>
          <p:cNvCxnSpPr>
            <a:stCxn id="25" idx="2"/>
            <a:endCxn id="41" idx="0"/>
          </p:cNvCxnSpPr>
          <p:nvPr/>
        </p:nvCxnSpPr>
        <p:spPr>
          <a:xfrm>
            <a:off x="11250000" y="2355974"/>
            <a:ext cx="0" cy="3367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3"/>
            <a:endCxn id="14" idx="1"/>
          </p:cNvCxnSpPr>
          <p:nvPr/>
        </p:nvCxnSpPr>
        <p:spPr>
          <a:xfrm flipV="1">
            <a:off x="7648488" y="1995712"/>
            <a:ext cx="406405" cy="6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59450" y="1709643"/>
            <a:ext cx="118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SVM Classifier</a:t>
            </a:r>
            <a:endParaRPr lang="en-US"/>
          </a:p>
        </p:txBody>
      </p:sp>
      <p:cxnSp>
        <p:nvCxnSpPr>
          <p:cNvPr id="26" name="Straight Arrow Connector 25"/>
          <p:cNvCxnSpPr>
            <a:stCxn id="15" idx="2"/>
          </p:cNvCxnSpPr>
          <p:nvPr/>
        </p:nvCxnSpPr>
        <p:spPr>
          <a:xfrm>
            <a:off x="8295132" y="5204744"/>
            <a:ext cx="8466" cy="744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1"/>
          </p:cNvCxnSpPr>
          <p:nvPr/>
        </p:nvCxnSpPr>
        <p:spPr>
          <a:xfrm flipH="1">
            <a:off x="6960574" y="4789246"/>
            <a:ext cx="382058" cy="11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01573" y="4466080"/>
            <a:ext cx="76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True </a:t>
            </a:r>
            <a:endParaRPr lang="en-US" sz="1600"/>
          </a:p>
        </p:txBody>
      </p:sp>
      <p:sp>
        <p:nvSpPr>
          <p:cNvPr id="29" name="Oval 28"/>
          <p:cNvSpPr/>
          <p:nvPr/>
        </p:nvSpPr>
        <p:spPr>
          <a:xfrm>
            <a:off x="3925271" y="4370145"/>
            <a:ext cx="836085" cy="8382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End</a:t>
            </a:r>
            <a:r>
              <a:rPr lang="en-US" smtClean="0"/>
              <a:t> </a:t>
            </a: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461822" y="1579928"/>
            <a:ext cx="870910" cy="80415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Start</a:t>
            </a:r>
            <a:r>
              <a:rPr lang="en-US" smtClean="0"/>
              <a:t> </a:t>
            </a:r>
            <a:endParaRPr lang="en-US"/>
          </a:p>
        </p:txBody>
      </p:sp>
      <p:cxnSp>
        <p:nvCxnSpPr>
          <p:cNvPr id="31" name="Straight Arrow Connector 30"/>
          <p:cNvCxnSpPr>
            <a:stCxn id="30" idx="6"/>
            <a:endCxn id="10" idx="1"/>
          </p:cNvCxnSpPr>
          <p:nvPr/>
        </p:nvCxnSpPr>
        <p:spPr>
          <a:xfrm>
            <a:off x="4332732" y="1982007"/>
            <a:ext cx="2667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9" idx="6"/>
          </p:cNvCxnSpPr>
          <p:nvPr/>
        </p:nvCxnSpPr>
        <p:spPr>
          <a:xfrm flipH="1" flipV="1">
            <a:off x="4761356" y="4789245"/>
            <a:ext cx="666751" cy="11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Decision 32"/>
          <p:cNvSpPr/>
          <p:nvPr/>
        </p:nvSpPr>
        <p:spPr>
          <a:xfrm>
            <a:off x="5158235" y="4309693"/>
            <a:ext cx="2063747" cy="959103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End of video?</a:t>
            </a:r>
            <a:endParaRPr lang="en-US" sz="1600"/>
          </a:p>
        </p:txBody>
      </p:sp>
      <p:sp>
        <p:nvSpPr>
          <p:cNvPr id="34" name="Rectangle 33"/>
          <p:cNvSpPr/>
          <p:nvPr/>
        </p:nvSpPr>
        <p:spPr>
          <a:xfrm>
            <a:off x="9558782" y="3518384"/>
            <a:ext cx="1170517" cy="8898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Bounding</a:t>
            </a:r>
          </a:p>
          <a:p>
            <a:pPr algn="ctr"/>
            <a:r>
              <a:rPr lang="en-US" smtClean="0"/>
              <a:t>object</a:t>
            </a:r>
            <a:endParaRPr lang="en-US"/>
          </a:p>
        </p:txBody>
      </p:sp>
      <p:cxnSp>
        <p:nvCxnSpPr>
          <p:cNvPr id="35" name="Elbow Connector 34"/>
          <p:cNvCxnSpPr>
            <a:stCxn id="34" idx="2"/>
            <a:endCxn id="15" idx="3"/>
          </p:cNvCxnSpPr>
          <p:nvPr/>
        </p:nvCxnSpPr>
        <p:spPr>
          <a:xfrm rot="5400000">
            <a:off x="9505340" y="4150545"/>
            <a:ext cx="380994" cy="8964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033599" y="431368"/>
            <a:ext cx="1223433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Training Data </a:t>
            </a:r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754446" y="431710"/>
            <a:ext cx="1223433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Feature Descriptor (HOG)</a:t>
            </a:r>
            <a:endParaRPr lang="en-US"/>
          </a:p>
        </p:txBody>
      </p:sp>
      <p:cxnSp>
        <p:nvCxnSpPr>
          <p:cNvPr id="38" name="Elbow Connector 37"/>
          <p:cNvCxnSpPr>
            <a:stCxn id="37" idx="3"/>
            <a:endCxn id="16" idx="0"/>
          </p:cNvCxnSpPr>
          <p:nvPr/>
        </p:nvCxnSpPr>
        <p:spPr>
          <a:xfrm>
            <a:off x="9977879" y="850810"/>
            <a:ext cx="1272121" cy="7615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6" idx="3"/>
            <a:endCxn id="37" idx="1"/>
          </p:cNvCxnSpPr>
          <p:nvPr/>
        </p:nvCxnSpPr>
        <p:spPr>
          <a:xfrm>
            <a:off x="8257032" y="850468"/>
            <a:ext cx="497414" cy="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6" idx="2"/>
            <a:endCxn id="14" idx="2"/>
          </p:cNvCxnSpPr>
          <p:nvPr/>
        </p:nvCxnSpPr>
        <p:spPr>
          <a:xfrm rot="5400000" flipH="1">
            <a:off x="9929516" y="1053855"/>
            <a:ext cx="55462" cy="2585507"/>
          </a:xfrm>
          <a:prstGeom prst="bentConnector3">
            <a:avLst>
              <a:gd name="adj1" fmla="val -412174"/>
            </a:avLst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Decision 40"/>
          <p:cNvSpPr/>
          <p:nvPr/>
        </p:nvSpPr>
        <p:spPr>
          <a:xfrm>
            <a:off x="10436142" y="2692741"/>
            <a:ext cx="1627716" cy="757205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End of frame?</a:t>
            </a:r>
            <a:endParaRPr lang="en-US" sz="1600"/>
          </a:p>
        </p:txBody>
      </p:sp>
      <p:cxnSp>
        <p:nvCxnSpPr>
          <p:cNvPr id="42" name="Elbow Connector 41"/>
          <p:cNvCxnSpPr>
            <a:stCxn id="33" idx="0"/>
          </p:cNvCxnSpPr>
          <p:nvPr/>
        </p:nvCxnSpPr>
        <p:spPr>
          <a:xfrm rot="5400000" flipH="1" flipV="1">
            <a:off x="5559347" y="2968259"/>
            <a:ext cx="1972196" cy="7106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41" idx="2"/>
            <a:endCxn id="34" idx="3"/>
          </p:cNvCxnSpPr>
          <p:nvPr/>
        </p:nvCxnSpPr>
        <p:spPr>
          <a:xfrm rot="5400000">
            <a:off x="10732964" y="3446282"/>
            <a:ext cx="513372" cy="520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160040" y="3558384"/>
            <a:ext cx="76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True </a:t>
            </a:r>
            <a:endParaRPr lang="en-US" sz="1600"/>
          </a:p>
        </p:txBody>
      </p:sp>
      <p:sp>
        <p:nvSpPr>
          <p:cNvPr id="45" name="TextBox 44"/>
          <p:cNvSpPr txBox="1"/>
          <p:nvPr/>
        </p:nvSpPr>
        <p:spPr>
          <a:xfrm>
            <a:off x="9252924" y="263309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/>
              <a:t>False</a:t>
            </a:r>
            <a:endParaRPr lang="vi-VN" sz="1600"/>
          </a:p>
        </p:txBody>
      </p:sp>
      <p:sp>
        <p:nvSpPr>
          <p:cNvPr id="46" name="Rectangle 45"/>
          <p:cNvSpPr/>
          <p:nvPr/>
        </p:nvSpPr>
        <p:spPr>
          <a:xfrm>
            <a:off x="9574657" y="1653926"/>
            <a:ext cx="667810" cy="6835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HOG</a:t>
            </a:r>
            <a:endParaRPr lang="en-US"/>
          </a:p>
        </p:txBody>
      </p:sp>
      <p:cxnSp>
        <p:nvCxnSpPr>
          <p:cNvPr id="47" name="Straight Arrow Connector 46"/>
          <p:cNvCxnSpPr>
            <a:stCxn id="14" idx="3"/>
            <a:endCxn id="46" idx="1"/>
          </p:cNvCxnSpPr>
          <p:nvPr/>
        </p:nvCxnSpPr>
        <p:spPr>
          <a:xfrm>
            <a:off x="9274093" y="1995712"/>
            <a:ext cx="300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6" idx="3"/>
            <a:endCxn id="16" idx="1"/>
          </p:cNvCxnSpPr>
          <p:nvPr/>
        </p:nvCxnSpPr>
        <p:spPr>
          <a:xfrm flipV="1">
            <a:off x="10242467" y="1993339"/>
            <a:ext cx="359833" cy="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89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091172" cy="4601183"/>
          </a:xfrm>
        </p:spPr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1)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2 </a:t>
            </a:r>
            <a:r>
              <a:rPr lang="en-US" dirty="0" err="1"/>
              <a:t>bánh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4 </a:t>
            </a:r>
            <a:r>
              <a:rPr lang="en-US" dirty="0" err="1"/>
              <a:t>bánh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2)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Histogram of Oriented Gradient (HOG)</a:t>
            </a:r>
          </a:p>
          <a:p>
            <a:pPr marL="0" indent="0">
              <a:buNone/>
            </a:pPr>
            <a:r>
              <a:rPr lang="en-US" dirty="0"/>
              <a:t>3)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SVM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EBC5F-241B-4B14-8E56-AAA74F96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3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1) </a:t>
            </a:r>
            <a:r>
              <a:rPr lang="en-US" sz="3000" dirty="0" err="1"/>
              <a:t>Bộ</a:t>
            </a:r>
            <a:r>
              <a:rPr lang="en-US" sz="3000" dirty="0"/>
              <a:t> </a:t>
            </a:r>
            <a:r>
              <a:rPr lang="en-US" sz="3000" dirty="0" err="1"/>
              <a:t>dữ</a:t>
            </a:r>
            <a:r>
              <a:rPr lang="en-US" sz="3000" dirty="0"/>
              <a:t> </a:t>
            </a:r>
            <a:r>
              <a:rPr lang="en-US" sz="3000" dirty="0" err="1"/>
              <a:t>liệu</a:t>
            </a:r>
            <a:r>
              <a:rPr lang="en-US" sz="3000" dirty="0"/>
              <a:t> </a:t>
            </a:r>
            <a:r>
              <a:rPr lang="en-US" sz="3000" dirty="0" err="1"/>
              <a:t>ảnh</a:t>
            </a:r>
            <a:r>
              <a:rPr lang="en-US" sz="3000" dirty="0"/>
              <a:t> </a:t>
            </a:r>
            <a:r>
              <a:rPr lang="en-US" sz="3000" dirty="0" err="1"/>
              <a:t>xe</a:t>
            </a:r>
            <a:r>
              <a:rPr lang="en-US" sz="3000" dirty="0"/>
              <a:t> 2 </a:t>
            </a:r>
            <a:r>
              <a:rPr lang="en-US" sz="3000" dirty="0" err="1"/>
              <a:t>và</a:t>
            </a:r>
            <a:r>
              <a:rPr lang="en-US" sz="3000" dirty="0"/>
              <a:t> 4 </a:t>
            </a:r>
            <a:r>
              <a:rPr lang="en-US" sz="3000" dirty="0" err="1"/>
              <a:t>bánh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6867" b="19209"/>
          <a:stretch/>
        </p:blipFill>
        <p:spPr>
          <a:xfrm>
            <a:off x="3552494" y="738034"/>
            <a:ext cx="3968931" cy="28218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8382" y="4559845"/>
            <a:ext cx="7326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kích</a:t>
            </a:r>
            <a:r>
              <a:rPr lang="en-US" sz="2400" dirty="0"/>
              <a:t> </a:t>
            </a:r>
            <a:r>
              <a:rPr lang="en-US" sz="2400" dirty="0" err="1"/>
              <a:t>thước</a:t>
            </a:r>
            <a:r>
              <a:rPr lang="en-US" sz="2400" dirty="0"/>
              <a:t> 64x64 pixels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thập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phố</a:t>
            </a:r>
            <a:r>
              <a:rPr lang="en-US" sz="24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79" t="-1859" r="49786" b="25117"/>
          <a:stretch/>
        </p:blipFill>
        <p:spPr>
          <a:xfrm>
            <a:off x="7873518" y="738034"/>
            <a:ext cx="3433354" cy="269525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45690-2646-4880-9C5F-9686F1F93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81287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2) </a:t>
            </a:r>
            <a:r>
              <a:rPr lang="en-US" sz="3000" dirty="0" err="1">
                <a:solidFill>
                  <a:schemeClr val="bg1"/>
                </a:solidFill>
              </a:rPr>
              <a:t>Trích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đặc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trưng</a:t>
            </a:r>
            <a:r>
              <a:rPr lang="en-US" sz="3000" dirty="0">
                <a:solidFill>
                  <a:schemeClr val="bg1"/>
                </a:solidFill>
              </a:rPr>
              <a:t> Histogram of Oriented Gradient (HOG)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a) 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Chuẩn hóa hình ảnh trước khi xử lý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b)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gradient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hướng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Gradient </a:t>
            </a:r>
            <a:r>
              <a:rPr lang="en-US" sz="2400" smtClean="0">
                <a:latin typeface="Calibri" panose="020F0502020204030204" pitchFamily="34" charset="0"/>
                <a:cs typeface="Calibri" panose="020F0502020204030204" pitchFamily="34" charset="0"/>
              </a:rPr>
              <a:t>là 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1 vector với 2 thành phần</a:t>
            </a:r>
            <a:r>
              <a:rPr lang="en-US" sz="240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E2FD3-3572-4EAF-8F36-F8CDACD8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1440" y="3143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504101"/>
              </p:ext>
            </p:extLst>
          </p:nvPr>
        </p:nvGraphicFramePr>
        <p:xfrm>
          <a:off x="1642446" y="3521168"/>
          <a:ext cx="1764962" cy="1328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Equation" r:id="rId3" imgW="1143000" imgH="863600" progId="Equation.DSMT4">
                  <p:embed/>
                </p:oleObj>
              </mc:Choice>
              <mc:Fallback>
                <p:oleObj name="Equation" r:id="rId3" imgW="1143000" imgH="863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2446" y="3521168"/>
                        <a:ext cx="1764962" cy="13286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050482" y="4907661"/>
            <a:ext cx="6718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604749"/>
              </p:ext>
            </p:extLst>
          </p:nvPr>
        </p:nvGraphicFramePr>
        <p:xfrm>
          <a:off x="1669954" y="4849792"/>
          <a:ext cx="843399" cy="519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Equation" r:id="rId5" imgW="393529" imgH="241195" progId="Equation.DSMT4">
                  <p:embed/>
                </p:oleObj>
              </mc:Choice>
              <mc:Fallback>
                <p:oleObj name="Equation" r:id="rId5" imgW="393529" imgH="241195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9954" y="4849792"/>
                        <a:ext cx="843399" cy="5195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2442259" y="4907662"/>
            <a:ext cx="51258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lần lượt là gradient theo phương x và 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50482" y="5554287"/>
            <a:ext cx="106399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Để tính giá trị gradient, ta tính tính chập </a:t>
            </a:r>
            <a:r>
              <a:rPr lang="en-US" sz="2400" smtClean="0"/>
              <a:t>                ,</a:t>
            </a:r>
            <a:r>
              <a:rPr lang="en-US" sz="2400"/>
              <a:t>với   </a:t>
            </a:r>
            <a:r>
              <a:rPr lang="en-US" sz="2400" smtClean="0"/>
              <a:t> là </a:t>
            </a:r>
            <a:r>
              <a:rPr lang="en-US" sz="2400"/>
              <a:t>hình ảnh đầu vào,   </a:t>
            </a:r>
            <a:r>
              <a:rPr lang="en-US" sz="2400" smtClean="0"/>
              <a:t> là </a:t>
            </a:r>
            <a:r>
              <a:rPr lang="en-US" sz="2400"/>
              <a:t>mặt nạ gradient, hay còn gọi là </a:t>
            </a:r>
            <a:r>
              <a:rPr lang="en-US" sz="2400" smtClean="0"/>
              <a:t>kernel. </a:t>
            </a:r>
            <a:endParaRPr lang="en-US" sz="2400"/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7419371" y="3998118"/>
            <a:ext cx="136105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078742"/>
              </p:ext>
            </p:extLst>
          </p:nvPr>
        </p:nvGraphicFramePr>
        <p:xfrm>
          <a:off x="6096000" y="5656304"/>
          <a:ext cx="1191228" cy="313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" name="Equation" r:id="rId7" imgW="660113" imgH="177723" progId="Equation.DSMT4">
                  <p:embed/>
                </p:oleObj>
              </mc:Choice>
              <mc:Fallback>
                <p:oleObj name="Equation" r:id="rId7" imgW="660113" imgH="177723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5656304"/>
                        <a:ext cx="1191228" cy="3134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172884"/>
              </p:ext>
            </p:extLst>
          </p:nvPr>
        </p:nvGraphicFramePr>
        <p:xfrm>
          <a:off x="7697165" y="5634637"/>
          <a:ext cx="243068" cy="314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Equation" r:id="rId9" imgW="126780" imgH="164814" progId="Equation.DSMT4">
                  <p:embed/>
                </p:oleObj>
              </mc:Choice>
              <mc:Fallback>
                <p:oleObj name="Equation" r:id="rId9" imgW="126780" imgH="164814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7165" y="5634637"/>
                        <a:ext cx="243068" cy="314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10370915" y="5646211"/>
            <a:ext cx="201268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287331"/>
              </p:ext>
            </p:extLst>
          </p:nvPr>
        </p:nvGraphicFramePr>
        <p:xfrm>
          <a:off x="10428791" y="5646212"/>
          <a:ext cx="277792" cy="277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Equation" r:id="rId11" imgW="164885" imgH="164885" progId="Equation.DSMT4">
                  <p:embed/>
                </p:oleObj>
              </mc:Choice>
              <mc:Fallback>
                <p:oleObj name="Equation" r:id="rId11" imgW="164885" imgH="164885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8791" y="5646212"/>
                        <a:ext cx="277792" cy="2777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092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81287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2) </a:t>
            </a:r>
            <a:r>
              <a:rPr lang="en-US" sz="3000" dirty="0" err="1">
                <a:solidFill>
                  <a:schemeClr val="bg1"/>
                </a:solidFill>
              </a:rPr>
              <a:t>Trích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đặc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trưng</a:t>
            </a:r>
            <a:r>
              <a:rPr lang="en-US" sz="3000" dirty="0">
                <a:solidFill>
                  <a:schemeClr val="bg1"/>
                </a:solidFill>
              </a:rPr>
              <a:t> Histogram of Oriented Gradient (HOG)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gradient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en-US" sz="2400" smtClean="0">
                <a:latin typeface="Calibri" panose="020F0502020204030204" pitchFamily="34" charset="0"/>
                <a:cs typeface="Calibri" panose="020F0502020204030204" pitchFamily="34" charset="0"/>
              </a:rPr>
              <a:t>hướng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E2FD3-3572-4EAF-8F36-F8CDACD8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9315" y="6348999"/>
            <a:ext cx="2743200" cy="365125"/>
          </a:xfrm>
        </p:spPr>
        <p:txBody>
          <a:bodyPr/>
          <a:lstStyle/>
          <a:p>
            <a:fld id="{9EEF446D-865B-4143-B785-F1018167E05D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1440" y="3143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28948" y="4550501"/>
            <a:ext cx="2616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8200" y="2551626"/>
            <a:ext cx="106399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Để tính giá trị gradient, ta tính tính chập </a:t>
            </a:r>
            <a:r>
              <a:rPr lang="en-US" sz="2400" smtClean="0"/>
              <a:t>                ,</a:t>
            </a:r>
            <a:r>
              <a:rPr lang="en-US" sz="2400"/>
              <a:t>với   </a:t>
            </a:r>
            <a:r>
              <a:rPr lang="en-US" sz="2400" smtClean="0"/>
              <a:t> là </a:t>
            </a:r>
            <a:r>
              <a:rPr lang="en-US" sz="2400"/>
              <a:t>hình ảnh đầu vào,   </a:t>
            </a:r>
            <a:r>
              <a:rPr lang="en-US" sz="2400" smtClean="0"/>
              <a:t> là </a:t>
            </a:r>
            <a:r>
              <a:rPr lang="en-US" sz="2400"/>
              <a:t>mặt nạ gradient, hay còn gọi là </a:t>
            </a:r>
            <a:r>
              <a:rPr lang="en-US" sz="2400" smtClean="0"/>
              <a:t>kernel. </a:t>
            </a:r>
            <a:endParaRPr lang="en-US" sz="2400"/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7419371" y="3998118"/>
            <a:ext cx="136105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535517"/>
              </p:ext>
            </p:extLst>
          </p:nvPr>
        </p:nvGraphicFramePr>
        <p:xfrm>
          <a:off x="5872143" y="2669273"/>
          <a:ext cx="1191228" cy="313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Equation" r:id="rId3" imgW="660113" imgH="177723" progId="Equation.DSMT4">
                  <p:embed/>
                </p:oleObj>
              </mc:Choice>
              <mc:Fallback>
                <p:oleObj name="Equation" r:id="rId3" imgW="660113" imgH="177723" progId="Equation.DSMT4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2143" y="2669273"/>
                        <a:ext cx="1191228" cy="3134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055850"/>
              </p:ext>
            </p:extLst>
          </p:nvPr>
        </p:nvGraphicFramePr>
        <p:xfrm>
          <a:off x="7501323" y="2649400"/>
          <a:ext cx="243068" cy="314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Equation" r:id="rId5" imgW="126780" imgH="164814" progId="Equation.DSMT4">
                  <p:embed/>
                </p:oleObj>
              </mc:Choice>
              <mc:Fallback>
                <p:oleObj name="Equation" r:id="rId5" imgW="126780" imgH="164814" progId="Equation.DSMT4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1323" y="2649400"/>
                        <a:ext cx="243068" cy="314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10370915" y="5646211"/>
            <a:ext cx="201268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046376"/>
              </p:ext>
            </p:extLst>
          </p:nvPr>
        </p:nvGraphicFramePr>
        <p:xfrm>
          <a:off x="10245725" y="2649872"/>
          <a:ext cx="277792" cy="277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Equation" r:id="rId7" imgW="164885" imgH="164885" progId="Equation.DSMT4">
                  <p:embed/>
                </p:oleObj>
              </mc:Choice>
              <mc:Fallback>
                <p:oleObj name="Equation" r:id="rId7" imgW="164885" imgH="164885" progId="Equation.DSMT4">
                  <p:embed/>
                  <p:pic>
                    <p:nvPicPr>
                      <p:cNvPr id="25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45725" y="2649872"/>
                        <a:ext cx="277792" cy="2777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 descr="https://www.learnopencv.com/wp-content/uploads/2016/11/gradient-kernels.jp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840" y="3540931"/>
            <a:ext cx="256095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Image result for sobel kernel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608" y="3673144"/>
            <a:ext cx="3053715" cy="14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 descr="Image result for scharr kernel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066" y="3604578"/>
            <a:ext cx="1635125" cy="13246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3147778" y="5256950"/>
            <a:ext cx="2327880" cy="77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i="1">
                <a:solidFill>
                  <a:srgbClr val="44546A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Sobel kernel </a:t>
            </a:r>
            <a:endParaRPr lang="en-US" i="1" smtClean="0">
              <a:solidFill>
                <a:srgbClr val="44546A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1000"/>
              </a:spcAft>
            </a:pPr>
            <a:r>
              <a:rPr lang="en-US" i="1" smtClean="0">
                <a:solidFill>
                  <a:srgbClr val="44546A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với </a:t>
            </a:r>
            <a:r>
              <a:rPr lang="en-US" i="1">
                <a:solidFill>
                  <a:srgbClr val="44546A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kích thước 1 và 3</a:t>
            </a:r>
          </a:p>
        </p:txBody>
      </p:sp>
      <p:sp>
        <p:nvSpPr>
          <p:cNvPr id="7" name="Rectangle 6"/>
          <p:cNvSpPr/>
          <p:nvPr/>
        </p:nvSpPr>
        <p:spPr>
          <a:xfrm>
            <a:off x="8718385" y="5197621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Scharr Kernel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2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81287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2) </a:t>
            </a:r>
            <a:r>
              <a:rPr lang="en-US" sz="3000" dirty="0" err="1">
                <a:solidFill>
                  <a:schemeClr val="bg1"/>
                </a:solidFill>
              </a:rPr>
              <a:t>Trích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đặc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trưng</a:t>
            </a:r>
            <a:r>
              <a:rPr lang="en-US" sz="3000" dirty="0">
                <a:solidFill>
                  <a:schemeClr val="bg1"/>
                </a:solidFill>
              </a:rPr>
              <a:t> Histogram of Oriented Gradient (HOG)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6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gradient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hướng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880" y="2229129"/>
            <a:ext cx="3609975" cy="35147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E2FD3-3572-4EAF-8F36-F8CDACD8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446D-865B-4143-B785-F1018167E05D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8139" y="3164344"/>
            <a:ext cx="6096000" cy="16442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Hình bên </a:t>
            </a:r>
            <a:r>
              <a:rPr lang="en-US" sz="240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mô tả các vector gradient của một bức hình 16x16 pixels, trong đó các ô vuông xanh tượng trưng cho các điểm ảnh, các mũi tên đen là các vector gradient.</a:t>
            </a:r>
          </a:p>
        </p:txBody>
      </p:sp>
    </p:spTree>
    <p:extLst>
      <p:ext uri="{BB962C8B-B14F-4D97-AF65-F5344CB8AC3E}">
        <p14:creationId xmlns:p14="http://schemas.microsoft.com/office/powerpoint/2010/main" val="265132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414</TotalTime>
  <Words>959</Words>
  <Application>Microsoft Office PowerPoint</Application>
  <PresentationFormat>Widescreen</PresentationFormat>
  <Paragraphs>139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Arial</vt:lpstr>
      <vt:lpstr>Calibri</vt:lpstr>
      <vt:lpstr>Calibri Light</vt:lpstr>
      <vt:lpstr>Corbel</vt:lpstr>
      <vt:lpstr>Corbel (Body)</vt:lpstr>
      <vt:lpstr>Tahoma</vt:lpstr>
      <vt:lpstr>Times New Roman</vt:lpstr>
      <vt:lpstr>Verdana</vt:lpstr>
      <vt:lpstr>Wingdings</vt:lpstr>
      <vt:lpstr>Wingdings 2</vt:lpstr>
      <vt:lpstr>Banded</vt:lpstr>
      <vt:lpstr>Frame</vt:lpstr>
      <vt:lpstr>Office Theme</vt:lpstr>
      <vt:lpstr>Equation</vt:lpstr>
      <vt:lpstr>ỨNG DỤNG XỬ LÝ ẢNH VÀ MACHINE LEARNING ĐỂ NHẬN DẠNG VÀ PHÂN LOẠI  XE 2 BÁNH VÀ 4 BÁNH TRONG VIDEO</vt:lpstr>
      <vt:lpstr>Work Breakdown Structure</vt:lpstr>
      <vt:lpstr>Gantt Chart</vt:lpstr>
      <vt:lpstr>Sơ đồ nguyên lý</vt:lpstr>
      <vt:lpstr>I. Các bước thực hiện cho việc huấn luyện</vt:lpstr>
      <vt:lpstr>1) Bộ dữ liệu ảnh xe 2 và 4 bánh</vt:lpstr>
      <vt:lpstr>2) Trích đặc trưng Histogram of Oriented Gradient (HOG)</vt:lpstr>
      <vt:lpstr>2) Trích đặc trưng Histogram of Oriented Gradient (HOG)</vt:lpstr>
      <vt:lpstr>2) Trích đặc trưng Histogram of Oriented Gradient (HOG)</vt:lpstr>
      <vt:lpstr>2) Trích đặc trưng Histogram of Oriented Gradient (HOG)</vt:lpstr>
      <vt:lpstr>PowerPoint Presentation</vt:lpstr>
      <vt:lpstr>PowerPoint Presentation</vt:lpstr>
      <vt:lpstr>3) Huấn luyện mô hình SVM từ tập dữ liệu đặc trưng</vt:lpstr>
      <vt:lpstr>II. Các bước thực hiện cho nhận diện</vt:lpstr>
      <vt:lpstr>PowerPoint Presentation</vt:lpstr>
      <vt:lpstr>PowerPoint Presentation</vt:lpstr>
      <vt:lpstr>Kết quả </vt:lpstr>
      <vt:lpstr>PowerPoint Presentation</vt:lpstr>
      <vt:lpstr>PowerPoint Presentation</vt:lpstr>
      <vt:lpstr>PowerPoint Presentation</vt:lpstr>
      <vt:lpstr>PowerPoint Presentation</vt:lpstr>
      <vt:lpstr>Kết luận </vt:lpstr>
      <vt:lpstr>Hướng phát triển</vt:lpstr>
      <vt:lpstr>Bảng phân công đánh giá công việc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Ứng dụng Xử lý ảnh và Machine Learning để nhận dạng và phân loại xe 2 bánh và 4 bánh trong video</dc:title>
  <dc:creator>Hung Nguyen</dc:creator>
  <cp:lastModifiedBy>Văn Triều</cp:lastModifiedBy>
  <cp:revision>45</cp:revision>
  <dcterms:created xsi:type="dcterms:W3CDTF">2019-01-06T16:01:12Z</dcterms:created>
  <dcterms:modified xsi:type="dcterms:W3CDTF">2019-01-07T03:45:01Z</dcterms:modified>
</cp:coreProperties>
</file>